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10" r:id="rId3"/>
    <p:sldId id="259" r:id="rId4"/>
    <p:sldId id="284" r:id="rId5"/>
    <p:sldId id="285" r:id="rId6"/>
    <p:sldId id="311"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12" r:id="rId23"/>
    <p:sldId id="301" r:id="rId24"/>
    <p:sldId id="302" r:id="rId25"/>
    <p:sldId id="303" r:id="rId26"/>
    <p:sldId id="307" r:id="rId27"/>
    <p:sldId id="305" r:id="rId28"/>
    <p:sldId id="306" r:id="rId29"/>
    <p:sldId id="30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92925"/>
  </p:normalViewPr>
  <p:slideViewPr>
    <p:cSldViewPr snapToGrid="0" snapToObjects="1">
      <p:cViewPr varScale="1">
        <p:scale>
          <a:sx n="119" d="100"/>
          <a:sy n="119" d="100"/>
        </p:scale>
        <p:origin x="19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29867-C275-1D47-8C70-5A9530934676}" type="datetimeFigureOut">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07AD-C25E-F843-B17B-23AC0BB61D56}" type="slidenum">
              <a:rPr lang="en-US" smtClean="0"/>
              <a:t>‹#›</a:t>
            </a:fld>
            <a:endParaRPr lang="en-US"/>
          </a:p>
        </p:txBody>
      </p:sp>
    </p:spTree>
    <p:extLst>
      <p:ext uri="{BB962C8B-B14F-4D97-AF65-F5344CB8AC3E}">
        <p14:creationId xmlns:p14="http://schemas.microsoft.com/office/powerpoint/2010/main" val="24778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29867-C275-1D47-8C70-5A9530934676}" type="datetimeFigureOut">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07AD-C25E-F843-B17B-23AC0BB61D56}" type="slidenum">
              <a:rPr lang="en-US" smtClean="0"/>
              <a:t>‹#›</a:t>
            </a:fld>
            <a:endParaRPr lang="en-US"/>
          </a:p>
        </p:txBody>
      </p:sp>
    </p:spTree>
    <p:extLst>
      <p:ext uri="{BB962C8B-B14F-4D97-AF65-F5344CB8AC3E}">
        <p14:creationId xmlns:p14="http://schemas.microsoft.com/office/powerpoint/2010/main" val="157219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29867-C275-1D47-8C70-5A9530934676}" type="datetimeFigureOut">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07AD-C25E-F843-B17B-23AC0BB61D56}" type="slidenum">
              <a:rPr lang="en-US" smtClean="0"/>
              <a:t>‹#›</a:t>
            </a:fld>
            <a:endParaRPr lang="en-US"/>
          </a:p>
        </p:txBody>
      </p:sp>
    </p:spTree>
    <p:extLst>
      <p:ext uri="{BB962C8B-B14F-4D97-AF65-F5344CB8AC3E}">
        <p14:creationId xmlns:p14="http://schemas.microsoft.com/office/powerpoint/2010/main" val="128986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29867-C275-1D47-8C70-5A9530934676}" type="datetimeFigureOut">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07AD-C25E-F843-B17B-23AC0BB61D56}" type="slidenum">
              <a:rPr lang="en-US" smtClean="0"/>
              <a:t>‹#›</a:t>
            </a:fld>
            <a:endParaRPr lang="en-US"/>
          </a:p>
        </p:txBody>
      </p:sp>
    </p:spTree>
    <p:extLst>
      <p:ext uri="{BB962C8B-B14F-4D97-AF65-F5344CB8AC3E}">
        <p14:creationId xmlns:p14="http://schemas.microsoft.com/office/powerpoint/2010/main" val="54568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829867-C275-1D47-8C70-5A9530934676}" type="datetimeFigureOut">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07AD-C25E-F843-B17B-23AC0BB61D56}" type="slidenum">
              <a:rPr lang="en-US" smtClean="0"/>
              <a:t>‹#›</a:t>
            </a:fld>
            <a:endParaRPr lang="en-US"/>
          </a:p>
        </p:txBody>
      </p:sp>
    </p:spTree>
    <p:extLst>
      <p:ext uri="{BB962C8B-B14F-4D97-AF65-F5344CB8AC3E}">
        <p14:creationId xmlns:p14="http://schemas.microsoft.com/office/powerpoint/2010/main" val="159885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829867-C275-1D47-8C70-5A9530934676}" type="datetimeFigureOut">
              <a:rPr lang="en-US" smtClean="0"/>
              <a:t>9/11/23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507AD-C25E-F843-B17B-23AC0BB61D56}" type="slidenum">
              <a:rPr lang="en-US" smtClean="0"/>
              <a:t>‹#›</a:t>
            </a:fld>
            <a:endParaRPr lang="en-US"/>
          </a:p>
        </p:txBody>
      </p:sp>
    </p:spTree>
    <p:extLst>
      <p:ext uri="{BB962C8B-B14F-4D97-AF65-F5344CB8AC3E}">
        <p14:creationId xmlns:p14="http://schemas.microsoft.com/office/powerpoint/2010/main" val="54415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829867-C275-1D47-8C70-5A9530934676}" type="datetimeFigureOut">
              <a:rPr lang="en-US" smtClean="0"/>
              <a:t>9/11/23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507AD-C25E-F843-B17B-23AC0BB61D56}" type="slidenum">
              <a:rPr lang="en-US" smtClean="0"/>
              <a:t>‹#›</a:t>
            </a:fld>
            <a:endParaRPr lang="en-US"/>
          </a:p>
        </p:txBody>
      </p:sp>
    </p:spTree>
    <p:extLst>
      <p:ext uri="{BB962C8B-B14F-4D97-AF65-F5344CB8AC3E}">
        <p14:creationId xmlns:p14="http://schemas.microsoft.com/office/powerpoint/2010/main" val="159322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829867-C275-1D47-8C70-5A9530934676}" type="datetimeFigureOut">
              <a:rPr lang="en-US" smtClean="0"/>
              <a:t>9/11/23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507AD-C25E-F843-B17B-23AC0BB61D56}" type="slidenum">
              <a:rPr lang="en-US" smtClean="0"/>
              <a:t>‹#›</a:t>
            </a:fld>
            <a:endParaRPr lang="en-US"/>
          </a:p>
        </p:txBody>
      </p:sp>
    </p:spTree>
    <p:extLst>
      <p:ext uri="{BB962C8B-B14F-4D97-AF65-F5344CB8AC3E}">
        <p14:creationId xmlns:p14="http://schemas.microsoft.com/office/powerpoint/2010/main" val="41125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29867-C275-1D47-8C70-5A9530934676}" type="datetimeFigureOut">
              <a:rPr lang="en-US" smtClean="0"/>
              <a:t>9/11/23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507AD-C25E-F843-B17B-23AC0BB61D56}" type="slidenum">
              <a:rPr lang="en-US" smtClean="0"/>
              <a:t>‹#›</a:t>
            </a:fld>
            <a:endParaRPr lang="en-US"/>
          </a:p>
        </p:txBody>
      </p:sp>
    </p:spTree>
    <p:extLst>
      <p:ext uri="{BB962C8B-B14F-4D97-AF65-F5344CB8AC3E}">
        <p14:creationId xmlns:p14="http://schemas.microsoft.com/office/powerpoint/2010/main" val="128186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829867-C275-1D47-8C70-5A9530934676}" type="datetimeFigureOut">
              <a:rPr lang="en-US" smtClean="0"/>
              <a:t>9/11/23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507AD-C25E-F843-B17B-23AC0BB61D56}" type="slidenum">
              <a:rPr lang="en-US" smtClean="0"/>
              <a:t>‹#›</a:t>
            </a:fld>
            <a:endParaRPr lang="en-US"/>
          </a:p>
        </p:txBody>
      </p:sp>
    </p:spTree>
    <p:extLst>
      <p:ext uri="{BB962C8B-B14F-4D97-AF65-F5344CB8AC3E}">
        <p14:creationId xmlns:p14="http://schemas.microsoft.com/office/powerpoint/2010/main" val="83050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829867-C275-1D47-8C70-5A9530934676}" type="datetimeFigureOut">
              <a:rPr lang="en-US" smtClean="0"/>
              <a:t>9/11/23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507AD-C25E-F843-B17B-23AC0BB61D56}" type="slidenum">
              <a:rPr lang="en-US" smtClean="0"/>
              <a:t>‹#›</a:t>
            </a:fld>
            <a:endParaRPr lang="en-US"/>
          </a:p>
        </p:txBody>
      </p:sp>
    </p:spTree>
    <p:extLst>
      <p:ext uri="{BB962C8B-B14F-4D97-AF65-F5344CB8AC3E}">
        <p14:creationId xmlns:p14="http://schemas.microsoft.com/office/powerpoint/2010/main" val="179453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29867-C275-1D47-8C70-5A9530934676}" type="datetimeFigureOut">
              <a:rPr lang="en-US" smtClean="0"/>
              <a:t>9/11/23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507AD-C25E-F843-B17B-23AC0BB61D56}" type="slidenum">
              <a:rPr lang="en-US" smtClean="0"/>
              <a:t>‹#›</a:t>
            </a:fld>
            <a:endParaRPr lang="en-US"/>
          </a:p>
        </p:txBody>
      </p:sp>
    </p:spTree>
    <p:extLst>
      <p:ext uri="{BB962C8B-B14F-4D97-AF65-F5344CB8AC3E}">
        <p14:creationId xmlns:p14="http://schemas.microsoft.com/office/powerpoint/2010/main" val="804985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95" t="9091" r="10829"/>
          <a:stretch/>
        </p:blipFill>
        <p:spPr>
          <a:xfrm>
            <a:off x="20" y="9635"/>
            <a:ext cx="9143980" cy="6857990"/>
          </a:xfrm>
          <a:prstGeom prst="rect">
            <a:avLst/>
          </a:prstGeom>
        </p:spPr>
      </p:pic>
      <p:sp>
        <p:nvSpPr>
          <p:cNvPr id="16" name="Rectangle 1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3414" y="3091928"/>
            <a:ext cx="6808922" cy="2387600"/>
          </a:xfrm>
        </p:spPr>
        <p:txBody>
          <a:bodyPr>
            <a:normAutofit/>
          </a:bodyPr>
          <a:lstStyle/>
          <a:p>
            <a:pPr algn="l"/>
            <a:r>
              <a:rPr lang="en-US" sz="2300" dirty="0">
                <a:solidFill>
                  <a:schemeClr val="bg1"/>
                </a:solidFill>
                <a:latin typeface="Avenir Book" charset="0"/>
                <a:ea typeface="Avenir Book" charset="0"/>
                <a:cs typeface="Avenir Book" charset="0"/>
              </a:rPr>
              <a:t>LOVING </a:t>
            </a:r>
            <a:br>
              <a:rPr lang="en-US" sz="2300" dirty="0">
                <a:solidFill>
                  <a:schemeClr val="bg1"/>
                </a:solidFill>
                <a:latin typeface="Avenir Book" charset="0"/>
                <a:ea typeface="Avenir Book" charset="0"/>
                <a:cs typeface="Avenir Book" charset="0"/>
              </a:rPr>
            </a:br>
            <a:r>
              <a:rPr lang="en-US" sz="2300" dirty="0">
                <a:solidFill>
                  <a:schemeClr val="bg1"/>
                </a:solidFill>
                <a:latin typeface="Avenir Book" charset="0"/>
                <a:ea typeface="Avenir Book" charset="0"/>
                <a:cs typeface="Avenir Book" charset="0"/>
              </a:rPr>
              <a:t>and LEADING</a:t>
            </a:r>
            <a:br>
              <a:rPr lang="en-US" sz="2300" dirty="0">
                <a:solidFill>
                  <a:schemeClr val="bg1"/>
                </a:solidFill>
                <a:latin typeface="Avenir Book" charset="0"/>
                <a:ea typeface="Avenir Book" charset="0"/>
                <a:cs typeface="Avenir Book" charset="0"/>
              </a:rPr>
            </a:br>
            <a:r>
              <a:rPr lang="en-US" sz="2300" dirty="0">
                <a:solidFill>
                  <a:schemeClr val="bg1"/>
                </a:solidFill>
                <a:latin typeface="Avenir Book" charset="0"/>
                <a:ea typeface="Avenir Book" charset="0"/>
                <a:cs typeface="Avenir Book" charset="0"/>
              </a:rPr>
              <a:t>YOUR SPOUSE</a:t>
            </a:r>
            <a:br>
              <a:rPr lang="en-US" sz="2300" dirty="0">
                <a:solidFill>
                  <a:schemeClr val="bg1"/>
                </a:solidFill>
                <a:latin typeface="Avenir Book" charset="0"/>
                <a:ea typeface="Avenir Book" charset="0"/>
                <a:cs typeface="Avenir Book" charset="0"/>
              </a:rPr>
            </a:br>
            <a:r>
              <a:rPr lang="en-US" sz="2300" dirty="0">
                <a:solidFill>
                  <a:schemeClr val="bg1"/>
                </a:solidFill>
                <a:latin typeface="Avenir Book" charset="0"/>
                <a:ea typeface="Avenir Book" charset="0"/>
                <a:cs typeface="Avenir Book" charset="0"/>
              </a:rPr>
              <a:t>to CHRIST</a:t>
            </a:r>
            <a:br>
              <a:rPr lang="en-US" sz="2300" dirty="0">
                <a:solidFill>
                  <a:schemeClr val="bg1"/>
                </a:solidFill>
                <a:latin typeface="Avenir Book" charset="0"/>
                <a:ea typeface="Avenir Book" charset="0"/>
                <a:cs typeface="Avenir Book" charset="0"/>
              </a:rPr>
            </a:br>
            <a:r>
              <a:rPr lang="en-US" sz="2300" i="1" dirty="0">
                <a:solidFill>
                  <a:schemeClr val="bg1"/>
                </a:solidFill>
                <a:latin typeface="Avenir Book" charset="0"/>
                <a:ea typeface="Avenir Book" charset="0"/>
                <a:cs typeface="Avenir Book" charset="0"/>
              </a:rPr>
              <a:t>by</a:t>
            </a:r>
            <a:br>
              <a:rPr lang="en-US" sz="2300" i="1" dirty="0">
                <a:solidFill>
                  <a:schemeClr val="bg1"/>
                </a:solidFill>
                <a:latin typeface="Avenir Book" charset="0"/>
                <a:ea typeface="Avenir Book" charset="0"/>
                <a:cs typeface="Avenir Book" charset="0"/>
              </a:rPr>
            </a:br>
            <a:r>
              <a:rPr lang="en-US" sz="2300" i="1" dirty="0">
                <a:solidFill>
                  <a:schemeClr val="bg1"/>
                </a:solidFill>
                <a:latin typeface="Avenir Book" charset="0"/>
                <a:ea typeface="Avenir Book" charset="0"/>
                <a:cs typeface="Avenir Book" charset="0"/>
              </a:rPr>
              <a:t>Rose Otis</a:t>
            </a:r>
            <a:br>
              <a:rPr lang="en-US" sz="2300" i="1" dirty="0">
                <a:solidFill>
                  <a:schemeClr val="bg1"/>
                </a:solidFill>
                <a:latin typeface="Avenir Book" charset="0"/>
                <a:ea typeface="Avenir Book" charset="0"/>
                <a:cs typeface="Avenir Book" charset="0"/>
              </a:rPr>
            </a:br>
            <a:r>
              <a:rPr lang="en-US" sz="2300" dirty="0">
                <a:solidFill>
                  <a:schemeClr val="bg1"/>
                </a:solidFill>
                <a:latin typeface="Avenir Book" charset="0"/>
                <a:ea typeface="Avenir Book" charset="0"/>
                <a:cs typeface="Avenir Book" charset="0"/>
              </a:rPr>
              <a:t> </a:t>
            </a:r>
          </a:p>
        </p:txBody>
      </p:sp>
      <p:sp>
        <p:nvSpPr>
          <p:cNvPr id="18" name="Rectangle: Rounded Corners 1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03414" y="5624945"/>
            <a:ext cx="6808922" cy="592975"/>
          </a:xfrm>
        </p:spPr>
        <p:txBody>
          <a:bodyPr anchor="ctr">
            <a:normAutofit/>
          </a:bodyPr>
          <a:lstStyle/>
          <a:p>
            <a:pPr algn="l"/>
            <a:r>
              <a:rPr lang="en-US" sz="1300">
                <a:solidFill>
                  <a:schemeClr val="bg1"/>
                </a:solidFill>
                <a:latin typeface="Avenir Book" charset="0"/>
                <a:ea typeface="Avenir Book" charset="0"/>
                <a:cs typeface="Avenir Book" charset="0"/>
              </a:rPr>
              <a:t>General Conference</a:t>
            </a:r>
          </a:p>
          <a:p>
            <a:pPr algn="l"/>
            <a:r>
              <a:rPr lang="en-US" sz="1300">
                <a:solidFill>
                  <a:schemeClr val="bg1"/>
                </a:solidFill>
                <a:latin typeface="Avenir Book" charset="0"/>
                <a:ea typeface="Avenir Book" charset="0"/>
                <a:cs typeface="Avenir Book" charset="0"/>
              </a:rPr>
              <a:t>Women’s Ministries Department</a:t>
            </a:r>
          </a:p>
        </p:txBody>
      </p:sp>
      <p:pic>
        <p:nvPicPr>
          <p:cNvPr id="7" name="Picture 6" descr="A blue logo with a cross and a book&#10;&#10;Description automatically generated">
            <a:extLst>
              <a:ext uri="{FF2B5EF4-FFF2-40B4-BE49-F238E27FC236}">
                <a16:creationId xmlns:a16="http://schemas.microsoft.com/office/drawing/2014/main" id="{BE8BBF53-BBC5-1659-7D61-B0D8D10EE7A6}"/>
              </a:ext>
            </a:extLst>
          </p:cNvPr>
          <p:cNvPicPr>
            <a:picLocks noChangeAspect="1"/>
          </p:cNvPicPr>
          <p:nvPr/>
        </p:nvPicPr>
        <p:blipFill>
          <a:blip r:embed="rId3"/>
          <a:stretch>
            <a:fillRect/>
          </a:stretch>
        </p:blipFill>
        <p:spPr>
          <a:xfrm>
            <a:off x="6576665" y="5624945"/>
            <a:ext cx="584200" cy="520700"/>
          </a:xfrm>
          <a:prstGeom prst="rect">
            <a:avLst/>
          </a:prstGeom>
        </p:spPr>
      </p:pic>
      <p:pic>
        <p:nvPicPr>
          <p:cNvPr id="11" name="Picture 10" descr="A group of people with a book&#10;&#10;Description automatically generated">
            <a:extLst>
              <a:ext uri="{FF2B5EF4-FFF2-40B4-BE49-F238E27FC236}">
                <a16:creationId xmlns:a16="http://schemas.microsoft.com/office/drawing/2014/main" id="{998E35C0-5D36-E2D1-89EE-09306CD0DC0E}"/>
              </a:ext>
            </a:extLst>
          </p:cNvPr>
          <p:cNvPicPr>
            <a:picLocks noChangeAspect="1"/>
          </p:cNvPicPr>
          <p:nvPr/>
        </p:nvPicPr>
        <p:blipFill>
          <a:blip r:embed="rId4"/>
          <a:stretch>
            <a:fillRect/>
          </a:stretch>
        </p:blipFill>
        <p:spPr>
          <a:xfrm>
            <a:off x="5760768" y="5658802"/>
            <a:ext cx="767368" cy="543934"/>
          </a:xfrm>
          <a:prstGeom prst="rect">
            <a:avLst/>
          </a:prstGeom>
        </p:spPr>
      </p:pic>
    </p:spTree>
    <p:extLst>
      <p:ext uri="{BB962C8B-B14F-4D97-AF65-F5344CB8AC3E}">
        <p14:creationId xmlns:p14="http://schemas.microsoft.com/office/powerpoint/2010/main" val="203507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28650" y="2158135"/>
            <a:ext cx="7886700" cy="2684030"/>
          </a:xfrm>
        </p:spPr>
        <p:txBody>
          <a:bodyPr/>
          <a:lstStyle/>
          <a:p>
            <a:pPr marL="0" indent="0" algn="ctr">
              <a:buNone/>
            </a:pPr>
            <a:r>
              <a:rPr lang="en-US" dirty="0">
                <a:latin typeface="Avenir Book" charset="0"/>
                <a:ea typeface="Avenir Book" charset="0"/>
                <a:cs typeface="Avenir Book" charset="0"/>
              </a:rPr>
              <a:t>We all know that from the time that we are little girls that we love to play together, share secrets, and whisper confidences. This is just part of being a little girl and part of being a woman. The glue that cements friendships for girls and for women is shared communication. </a:t>
            </a:r>
          </a:p>
        </p:txBody>
      </p:sp>
    </p:spTree>
    <p:extLst>
      <p:ext uri="{BB962C8B-B14F-4D97-AF65-F5344CB8AC3E}">
        <p14:creationId xmlns:p14="http://schemas.microsoft.com/office/powerpoint/2010/main" val="10065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62394" y="905454"/>
            <a:ext cx="8515350" cy="1325563"/>
          </a:xfrm>
        </p:spPr>
        <p:txBody>
          <a:bodyPr>
            <a:normAutofit/>
          </a:bodyPr>
          <a:lstStyle/>
          <a:p>
            <a:r>
              <a:rPr lang="en-US" sz="4000" b="1" dirty="0">
                <a:latin typeface="Avenir Book" charset="0"/>
                <a:ea typeface="Avenir Book" charset="0"/>
                <a:cs typeface="Avenir Book" charset="0"/>
              </a:rPr>
              <a:t>III. HOW TO DEAL WITH CONFLICT  </a:t>
            </a:r>
          </a:p>
        </p:txBody>
      </p:sp>
      <p:sp>
        <p:nvSpPr>
          <p:cNvPr id="3" name="Content Placeholder 2"/>
          <p:cNvSpPr>
            <a:spLocks noGrp="1"/>
          </p:cNvSpPr>
          <p:nvPr>
            <p:ph idx="1"/>
          </p:nvPr>
        </p:nvSpPr>
        <p:spPr>
          <a:xfrm>
            <a:off x="628650" y="2241262"/>
            <a:ext cx="7886700" cy="4351338"/>
          </a:xfrm>
        </p:spPr>
        <p:txBody>
          <a:bodyPr/>
          <a:lstStyle/>
          <a:p>
            <a:pPr marL="0" indent="0" algn="ctr">
              <a:buNone/>
            </a:pPr>
            <a:r>
              <a:rPr lang="en-US" dirty="0">
                <a:latin typeface="Avenir Book" charset="0"/>
                <a:ea typeface="Avenir Book" charset="0"/>
                <a:cs typeface="Avenir Book" charset="0"/>
              </a:rPr>
              <a:t>Let’s spend a little time talking about conflict and how to deal with differences. If you are living in a relationship where your religious values are a high priority and your church attendance and involvement are high priorities in your life and they are not for your husband, then you are bound to have conflict. </a:t>
            </a:r>
          </a:p>
        </p:txBody>
      </p:sp>
    </p:spTree>
    <p:extLst>
      <p:ext uri="{BB962C8B-B14F-4D97-AF65-F5344CB8AC3E}">
        <p14:creationId xmlns:p14="http://schemas.microsoft.com/office/powerpoint/2010/main" val="147598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2303607"/>
            <a:ext cx="7886700" cy="4351338"/>
          </a:xfrm>
        </p:spPr>
        <p:txBody>
          <a:bodyPr/>
          <a:lstStyle/>
          <a:p>
            <a:pPr marL="0" indent="0" algn="ctr">
              <a:buNone/>
            </a:pPr>
            <a:r>
              <a:rPr lang="en-US" dirty="0">
                <a:latin typeface="Avenir Book" charset="0"/>
                <a:ea typeface="Avenir Book" charset="0"/>
                <a:cs typeface="Avenir Book" charset="0"/>
              </a:rPr>
              <a:t>You need to deal with differences on a regular basis. You’ve got to find a way to work through that conflict so that your religious differences do not escalate into a religious war where everybody loses. </a:t>
            </a:r>
          </a:p>
        </p:txBody>
      </p:sp>
    </p:spTree>
    <p:extLst>
      <p:ext uri="{BB962C8B-B14F-4D97-AF65-F5344CB8AC3E}">
        <p14:creationId xmlns:p14="http://schemas.microsoft.com/office/powerpoint/2010/main" val="72512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5521" y="2033445"/>
            <a:ext cx="8182841" cy="4351338"/>
          </a:xfrm>
        </p:spPr>
        <p:txBody>
          <a:bodyPr>
            <a:normAutofit/>
          </a:bodyPr>
          <a:lstStyle/>
          <a:p>
            <a:pPr marL="0" indent="0" algn="ctr">
              <a:buNone/>
            </a:pPr>
            <a:r>
              <a:rPr lang="en-US" dirty="0">
                <a:latin typeface="Avenir Book" charset="0"/>
                <a:ea typeface="Avenir Book" charset="0"/>
                <a:cs typeface="Avenir Book" charset="0"/>
              </a:rPr>
              <a:t>She said, "If you don't confront the issue of religion early on, it can become a time bomb that will go off later in marriage.” So, just as Georgia </a:t>
            </a:r>
            <a:r>
              <a:rPr lang="en-US" dirty="0" err="1">
                <a:latin typeface="Avenir Book" charset="0"/>
                <a:ea typeface="Avenir Book" charset="0"/>
                <a:cs typeface="Avenir Book" charset="0"/>
              </a:rPr>
              <a:t>Lanoil</a:t>
            </a:r>
            <a:r>
              <a:rPr lang="en-US" dirty="0">
                <a:latin typeface="Avenir Book" charset="0"/>
                <a:ea typeface="Avenir Book" charset="0"/>
                <a:cs typeface="Avenir Book" charset="0"/>
              </a:rPr>
              <a:t> counseled in the health magazine, talk about subjects, don't avoid the subjects where there is disagreement.  It is very destructive to a relationship and certainly not an avenue of approach for leading your partner to Christ.</a:t>
            </a:r>
          </a:p>
          <a:p>
            <a:pPr marL="0" indent="0" algn="ctr">
              <a:buNone/>
            </a:pPr>
            <a:r>
              <a:rPr lang="en-US" dirty="0">
                <a:latin typeface="Avenir Book" charset="0"/>
                <a:ea typeface="Avenir Book" charset="0"/>
                <a:cs typeface="Avenir Book" charset="0"/>
              </a:rPr>
              <a:t> </a:t>
            </a:r>
          </a:p>
        </p:txBody>
      </p:sp>
    </p:spTree>
    <p:extLst>
      <p:ext uri="{BB962C8B-B14F-4D97-AF65-F5344CB8AC3E}">
        <p14:creationId xmlns:p14="http://schemas.microsoft.com/office/powerpoint/2010/main" val="1572013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2220483"/>
            <a:ext cx="7886700" cy="4351338"/>
          </a:xfrm>
        </p:spPr>
        <p:txBody>
          <a:bodyPr>
            <a:normAutofit/>
          </a:bodyPr>
          <a:lstStyle/>
          <a:p>
            <a:pPr marL="0" indent="0" algn="ctr">
              <a:buNone/>
            </a:pPr>
            <a:r>
              <a:rPr lang="en-US" sz="3600" dirty="0">
                <a:latin typeface="Avenir Book" charset="0"/>
                <a:ea typeface="Avenir Book" charset="0"/>
                <a:cs typeface="Avenir Book" charset="0"/>
              </a:rPr>
              <a:t>I remember my mother saying to me something to the effect, </a:t>
            </a:r>
            <a:r>
              <a:rPr lang="en-US" sz="3600" i="1" dirty="0">
                <a:latin typeface="Avenir Book" charset="0"/>
                <a:ea typeface="Avenir Book" charset="0"/>
                <a:cs typeface="Avenir Book" charset="0"/>
              </a:rPr>
              <a:t>not to make a mountain out of a molehill!</a:t>
            </a:r>
            <a:endParaRPr lang="en-US" sz="3600" dirty="0">
              <a:latin typeface="Avenir Book" charset="0"/>
              <a:ea typeface="Avenir Book" charset="0"/>
              <a:cs typeface="Avenir Book" charset="0"/>
            </a:endParaRPr>
          </a:p>
        </p:txBody>
      </p:sp>
    </p:spTree>
    <p:extLst>
      <p:ext uri="{BB962C8B-B14F-4D97-AF65-F5344CB8AC3E}">
        <p14:creationId xmlns:p14="http://schemas.microsoft.com/office/powerpoint/2010/main" val="99769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2303607"/>
            <a:ext cx="7886700" cy="4351338"/>
          </a:xfrm>
        </p:spPr>
        <p:txBody>
          <a:bodyPr/>
          <a:lstStyle/>
          <a:p>
            <a:pPr marL="0" indent="0" algn="ctr">
              <a:buNone/>
            </a:pPr>
            <a:r>
              <a:rPr lang="en-US" dirty="0">
                <a:latin typeface="Avenir Book" charset="0"/>
                <a:ea typeface="Avenir Book" charset="0"/>
                <a:cs typeface="Avenir Book" charset="0"/>
              </a:rPr>
              <a:t>Be aware of your own emotional investment in an issue and decide whether or not you are ready to deal with it at the current time.  Some issues are simply too hot to handle for a while.</a:t>
            </a:r>
          </a:p>
        </p:txBody>
      </p:sp>
    </p:spTree>
    <p:extLst>
      <p:ext uri="{BB962C8B-B14F-4D97-AF65-F5344CB8AC3E}">
        <p14:creationId xmlns:p14="http://schemas.microsoft.com/office/powerpoint/2010/main" val="53306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2095790"/>
            <a:ext cx="7886700" cy="4351338"/>
          </a:xfrm>
        </p:spPr>
        <p:txBody>
          <a:bodyPr/>
          <a:lstStyle/>
          <a:p>
            <a:pPr marL="0" indent="0" algn="ctr">
              <a:buNone/>
            </a:pPr>
            <a:r>
              <a:rPr lang="en-US" dirty="0">
                <a:latin typeface="Avenir Book" charset="0"/>
                <a:ea typeface="Avenir Book" charset="0"/>
                <a:cs typeface="Avenir Book" charset="0"/>
              </a:rPr>
              <a:t>If your spouse brings up a particular topic that he or she feels is significant, take a look at what their concerns are.  Look at the situation from every side.  Avoid non-constructive ways of dealing with the problem, such as becoming angry or lashing out or giving your strong opinion in a discourteous way.  </a:t>
            </a:r>
          </a:p>
        </p:txBody>
      </p:sp>
    </p:spTree>
    <p:extLst>
      <p:ext uri="{BB962C8B-B14F-4D97-AF65-F5344CB8AC3E}">
        <p14:creationId xmlns:p14="http://schemas.microsoft.com/office/powerpoint/2010/main" val="69285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863891"/>
            <a:ext cx="7886700" cy="1325563"/>
          </a:xfrm>
        </p:spPr>
        <p:txBody>
          <a:bodyPr>
            <a:normAutofit/>
          </a:bodyPr>
          <a:lstStyle/>
          <a:p>
            <a:r>
              <a:rPr lang="en-US" sz="3600" b="1" dirty="0">
                <a:latin typeface="Avenir Book" charset="0"/>
                <a:ea typeface="Avenir Book" charset="0"/>
                <a:cs typeface="Avenir Book" charset="0"/>
              </a:rPr>
              <a:t>IV. Wooing Your Spouse to the Lord </a:t>
            </a:r>
            <a:endParaRPr lang="en-US" sz="3600" dirty="0">
              <a:latin typeface="Avenir Book" charset="0"/>
              <a:ea typeface="Avenir Book" charset="0"/>
              <a:cs typeface="Avenir Book" charset="0"/>
            </a:endParaRPr>
          </a:p>
        </p:txBody>
      </p:sp>
      <p:sp>
        <p:nvSpPr>
          <p:cNvPr id="3" name="Content Placeholder 2"/>
          <p:cNvSpPr>
            <a:spLocks noGrp="1"/>
          </p:cNvSpPr>
          <p:nvPr>
            <p:ph idx="1"/>
          </p:nvPr>
        </p:nvSpPr>
        <p:spPr>
          <a:xfrm>
            <a:off x="1397577" y="2095787"/>
            <a:ext cx="5938405" cy="4351338"/>
          </a:xfrm>
        </p:spPr>
        <p:txBody>
          <a:bodyPr>
            <a:normAutofit fontScale="62500" lnSpcReduction="20000"/>
          </a:bodyPr>
          <a:lstStyle/>
          <a:p>
            <a:pPr marL="514350" indent="-514350">
              <a:buFont typeface="+mj-lt"/>
              <a:buAutoNum type="alphaLcParenR"/>
            </a:pPr>
            <a:r>
              <a:rPr lang="en-US" b="1" dirty="0">
                <a:latin typeface="Avenir Book" charset="0"/>
                <a:ea typeface="Avenir Book" charset="0"/>
                <a:cs typeface="Avenir Book" charset="0"/>
              </a:rPr>
              <a:t>Always Consider Your Spouse's Feelings</a:t>
            </a:r>
            <a:r>
              <a:rPr lang="en-US" dirty="0">
                <a:latin typeface="Avenir Book" charset="0"/>
                <a:ea typeface="Avenir Book" charset="0"/>
                <a:cs typeface="Avenir Book" charset="0"/>
              </a:rPr>
              <a:t>.</a:t>
            </a:r>
          </a:p>
          <a:p>
            <a:pPr marL="514350" indent="-514350">
              <a:buFont typeface="+mj-lt"/>
              <a:buAutoNum type="alphaLcParenR"/>
            </a:pPr>
            <a:r>
              <a:rPr lang="en-US" dirty="0">
                <a:latin typeface="Avenir Book" charset="0"/>
                <a:ea typeface="Avenir Book" charset="0"/>
                <a:cs typeface="Avenir Book" charset="0"/>
              </a:rPr>
              <a:t>Don’t criticize your spouse before church members.</a:t>
            </a:r>
          </a:p>
          <a:p>
            <a:pPr marL="514350" indent="-514350">
              <a:buFont typeface="+mj-lt"/>
              <a:buAutoNum type="alphaLcParenR"/>
            </a:pPr>
            <a:r>
              <a:rPr lang="en-US" dirty="0">
                <a:latin typeface="Avenir Book" charset="0"/>
                <a:ea typeface="Avenir Book" charset="0"/>
                <a:cs typeface="Avenir Book" charset="0"/>
              </a:rPr>
              <a:t>Avoid stereotyping your spouse.</a:t>
            </a:r>
          </a:p>
          <a:p>
            <a:pPr marL="514350" indent="-514350">
              <a:buFont typeface="+mj-lt"/>
              <a:buAutoNum type="alphaLcParenR"/>
            </a:pPr>
            <a:r>
              <a:rPr lang="en-US" dirty="0">
                <a:latin typeface="Avenir Book" charset="0"/>
                <a:ea typeface="Avenir Book" charset="0"/>
                <a:cs typeface="Avenir Book" charset="0"/>
              </a:rPr>
              <a:t>Don’t judge your spouse.</a:t>
            </a:r>
          </a:p>
          <a:p>
            <a:pPr marL="514350" indent="-514350">
              <a:buFont typeface="+mj-lt"/>
              <a:buAutoNum type="alphaLcParenR"/>
            </a:pPr>
            <a:r>
              <a:rPr lang="en-US" dirty="0">
                <a:latin typeface="Avenir Book" charset="0"/>
                <a:ea typeface="Avenir Book" charset="0"/>
                <a:cs typeface="Avenir Book" charset="0"/>
              </a:rPr>
              <a:t>Don’t attack your spouse’s beliefs.</a:t>
            </a:r>
          </a:p>
          <a:p>
            <a:pPr marL="514350" indent="-514350">
              <a:buFont typeface="+mj-lt"/>
              <a:buAutoNum type="alphaLcParenR"/>
            </a:pPr>
            <a:r>
              <a:rPr lang="en-US" dirty="0">
                <a:latin typeface="Avenir Book" charset="0"/>
                <a:ea typeface="Avenir Book" charset="0"/>
                <a:cs typeface="Avenir Book" charset="0"/>
              </a:rPr>
              <a:t>Remember, You are His Wife, Not His Mother </a:t>
            </a:r>
          </a:p>
          <a:p>
            <a:pPr marL="514350" indent="-514350">
              <a:buFont typeface="+mj-lt"/>
              <a:buAutoNum type="alphaLcParenR"/>
            </a:pPr>
            <a:r>
              <a:rPr lang="en-US" dirty="0">
                <a:latin typeface="Avenir Book" charset="0"/>
                <a:ea typeface="Avenir Book" charset="0"/>
                <a:cs typeface="Avenir Book" charset="0"/>
              </a:rPr>
              <a:t>Use Warmth Instead of Force</a:t>
            </a:r>
          </a:p>
          <a:p>
            <a:pPr marL="514350" indent="-514350">
              <a:buFont typeface="+mj-lt"/>
              <a:buAutoNum type="alphaLcParenR"/>
            </a:pPr>
            <a:r>
              <a:rPr lang="en-US" dirty="0">
                <a:latin typeface="Avenir Book" charset="0"/>
                <a:ea typeface="Avenir Book" charset="0"/>
                <a:cs typeface="Avenir Book" charset="0"/>
              </a:rPr>
              <a:t>Be courteous to your spouse</a:t>
            </a:r>
          </a:p>
          <a:p>
            <a:pPr marL="514350" indent="-514350">
              <a:buFont typeface="+mj-lt"/>
              <a:buAutoNum type="alphaLcParenR"/>
            </a:pPr>
            <a:r>
              <a:rPr lang="en-US" dirty="0">
                <a:latin typeface="Avenir Book" charset="0"/>
                <a:ea typeface="Avenir Book" charset="0"/>
                <a:cs typeface="Avenir Book" charset="0"/>
              </a:rPr>
              <a:t>Check Your Own Attitudes</a:t>
            </a:r>
          </a:p>
          <a:p>
            <a:pPr marL="514350" indent="-514350">
              <a:buFont typeface="+mj-lt"/>
              <a:buAutoNum type="alphaLcParenR"/>
            </a:pPr>
            <a:r>
              <a:rPr lang="en-US" dirty="0">
                <a:latin typeface="Avenir Book" charset="0"/>
                <a:ea typeface="Avenir Book" charset="0"/>
                <a:cs typeface="Avenir Book" charset="0"/>
              </a:rPr>
              <a:t>Make your spouse feel valued and loved.</a:t>
            </a:r>
          </a:p>
          <a:p>
            <a:pPr marL="514350" indent="-514350">
              <a:buFont typeface="+mj-lt"/>
              <a:buAutoNum type="alphaLcParenR"/>
            </a:pPr>
            <a:r>
              <a:rPr lang="en-US" dirty="0">
                <a:latin typeface="Avenir Book" charset="0"/>
                <a:ea typeface="Avenir Book" charset="0"/>
                <a:cs typeface="Avenir Book" charset="0"/>
              </a:rPr>
              <a:t>Put Your Spouse's Needs above Your Own </a:t>
            </a:r>
          </a:p>
          <a:p>
            <a:pPr marL="514350" indent="-514350">
              <a:buFont typeface="+mj-lt"/>
              <a:buAutoNum type="alphaLcParenR"/>
            </a:pPr>
            <a:r>
              <a:rPr lang="en-US" dirty="0">
                <a:latin typeface="Avenir Book" charset="0"/>
                <a:ea typeface="Avenir Book" charset="0"/>
                <a:cs typeface="Avenir Book" charset="0"/>
              </a:rPr>
              <a:t>Don’t try to change your spouse.</a:t>
            </a:r>
          </a:p>
          <a:p>
            <a:pPr marL="514350" indent="-514350">
              <a:buFont typeface="+mj-lt"/>
              <a:buAutoNum type="alphaLcParenR"/>
            </a:pPr>
            <a:r>
              <a:rPr lang="en-US" dirty="0">
                <a:latin typeface="Avenir Book" charset="0"/>
                <a:ea typeface="Avenir Book" charset="0"/>
                <a:cs typeface="Avenir Book" charset="0"/>
              </a:rPr>
              <a:t>Plan suitable activities together in advance.</a:t>
            </a:r>
          </a:p>
          <a:p>
            <a:pPr marL="514350" indent="-514350">
              <a:buFont typeface="+mj-lt"/>
              <a:buAutoNum type="alphaLcParenR"/>
            </a:pPr>
            <a:endParaRPr lang="en-US" dirty="0">
              <a:latin typeface="Avenir Book" charset="0"/>
              <a:ea typeface="Avenir Book" charset="0"/>
              <a:cs typeface="Avenir Book" charset="0"/>
            </a:endParaRPr>
          </a:p>
          <a:p>
            <a:pPr marL="514350" indent="-514350">
              <a:buFont typeface="+mj-lt"/>
              <a:buAutoNum type="alphaLcParenR"/>
            </a:pP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44095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3" name="Content Placeholder 2"/>
          <p:cNvSpPr>
            <a:spLocks noGrp="1"/>
          </p:cNvSpPr>
          <p:nvPr>
            <p:ph idx="1"/>
          </p:nvPr>
        </p:nvSpPr>
        <p:spPr>
          <a:xfrm>
            <a:off x="794906" y="2220479"/>
            <a:ext cx="7413914" cy="2621684"/>
          </a:xfrm>
        </p:spPr>
        <p:txBody>
          <a:bodyPr/>
          <a:lstStyle/>
          <a:p>
            <a:pPr marL="0" indent="0" algn="ctr">
              <a:buNone/>
            </a:pPr>
            <a:r>
              <a:rPr lang="en-US" dirty="0">
                <a:latin typeface="Avenir Book" charset="0"/>
                <a:ea typeface="Avenir Book" charset="0"/>
                <a:cs typeface="Avenir Book" charset="0"/>
              </a:rPr>
              <a:t>One day a pastor's wife was getting out of her car preparing to go into the church building when she saw the wife of one of the church members sitting in her car. </a:t>
            </a:r>
          </a:p>
        </p:txBody>
      </p:sp>
    </p:spTree>
    <p:extLst>
      <p:ext uri="{BB962C8B-B14F-4D97-AF65-F5344CB8AC3E}">
        <p14:creationId xmlns:p14="http://schemas.microsoft.com/office/powerpoint/2010/main" val="2078546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74123" y="2345171"/>
            <a:ext cx="7746421" cy="2580120"/>
          </a:xfrm>
        </p:spPr>
        <p:txBody>
          <a:bodyPr/>
          <a:lstStyle/>
          <a:p>
            <a:pPr marL="0" indent="0" algn="ctr">
              <a:buNone/>
            </a:pPr>
            <a:r>
              <a:rPr lang="en-US" dirty="0">
                <a:latin typeface="Avenir Book" charset="0"/>
                <a:ea typeface="Avenir Book" charset="0"/>
                <a:cs typeface="Avenir Book" charset="0"/>
              </a:rPr>
              <a:t>C. S. Lewis says, "Whenever we find that our religious life is making us feel that we are good above all, that we are better than someone else, I think we may be sure that we are being acted on not by God, but by the devil."</a:t>
            </a:r>
          </a:p>
        </p:txBody>
      </p:sp>
    </p:spTree>
    <p:extLst>
      <p:ext uri="{BB962C8B-B14F-4D97-AF65-F5344CB8AC3E}">
        <p14:creationId xmlns:p14="http://schemas.microsoft.com/office/powerpoint/2010/main" val="87763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822329"/>
            <a:ext cx="7886700" cy="1325563"/>
          </a:xfrm>
        </p:spPr>
        <p:txBody>
          <a:bodyPr/>
          <a:lstStyle/>
          <a:p>
            <a:r>
              <a:rPr lang="en-US" b="1" dirty="0" err="1">
                <a:latin typeface="Avenir Book" charset="0"/>
                <a:ea typeface="Avenir Book" charset="0"/>
                <a:cs typeface="Avenir Book" charset="0"/>
              </a:rPr>
              <a:t>I.The</a:t>
            </a:r>
            <a:r>
              <a:rPr lang="en-US" b="1" dirty="0">
                <a:latin typeface="Avenir Book" charset="0"/>
                <a:ea typeface="Avenir Book" charset="0"/>
                <a:cs typeface="Avenir Book" charset="0"/>
              </a:rPr>
              <a:t> Problem </a:t>
            </a:r>
          </a:p>
        </p:txBody>
      </p:sp>
      <p:sp>
        <p:nvSpPr>
          <p:cNvPr id="3" name="Content Placeholder 2"/>
          <p:cNvSpPr>
            <a:spLocks noGrp="1"/>
          </p:cNvSpPr>
          <p:nvPr>
            <p:ph idx="1"/>
          </p:nvPr>
        </p:nvSpPr>
        <p:spPr>
          <a:xfrm>
            <a:off x="857251" y="2386735"/>
            <a:ext cx="7393132" cy="2559339"/>
          </a:xfrm>
        </p:spPr>
        <p:txBody>
          <a:bodyPr/>
          <a:lstStyle/>
          <a:p>
            <a:pPr marL="0" indent="0" algn="ctr">
              <a:buNone/>
            </a:pPr>
            <a:r>
              <a:rPr lang="en-US" dirty="0">
                <a:latin typeface="Avenir Book" charset="0"/>
                <a:ea typeface="Avenir Book" charset="0"/>
                <a:cs typeface="Avenir Book" charset="0"/>
              </a:rPr>
              <a:t>Dr. </a:t>
            </a:r>
            <a:r>
              <a:rPr lang="en-US" dirty="0" err="1">
                <a:latin typeface="Avenir Book" charset="0"/>
                <a:ea typeface="Avenir Book" charset="0"/>
                <a:cs typeface="Avenir Book" charset="0"/>
              </a:rPr>
              <a:t>Bassham</a:t>
            </a:r>
            <a:r>
              <a:rPr lang="en-US" dirty="0">
                <a:latin typeface="Avenir Book" charset="0"/>
                <a:ea typeface="Avenir Book" charset="0"/>
                <a:cs typeface="Avenir Book" charset="0"/>
              </a:rPr>
              <a:t> lectured, she described five basic attitudes that a non- believing spouse might possess toward the religion of his or her believing spouse. This is the way she described the different levels of acceptance: </a:t>
            </a:r>
          </a:p>
        </p:txBody>
      </p:sp>
    </p:spTree>
    <p:extLst>
      <p:ext uri="{BB962C8B-B14F-4D97-AF65-F5344CB8AC3E}">
        <p14:creationId xmlns:p14="http://schemas.microsoft.com/office/powerpoint/2010/main" val="649366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3957" y="1971099"/>
            <a:ext cx="8369877" cy="4351338"/>
          </a:xfrm>
        </p:spPr>
        <p:txBody>
          <a:bodyPr/>
          <a:lstStyle/>
          <a:p>
            <a:pPr marL="0" indent="0" algn="ctr">
              <a:buNone/>
            </a:pPr>
            <a:r>
              <a:rPr lang="en-US" dirty="0">
                <a:latin typeface="Avenir Book" charset="0"/>
                <a:ea typeface="Avenir Book" charset="0"/>
                <a:cs typeface="Avenir Book" charset="0"/>
              </a:rPr>
              <a:t>If we want to woo our husbands to us and to the Lord, then we must make them feel valued.  I like the illustration that I shared with you earlier where the man said one of the ways he felt that he had won his wife to Christ was by trying to do for her everything that she wanted, of course, within reason.  He said, "If she wants her bedroom blue, then I make it blue.  If she wants to go for a drive, then I take her for one." </a:t>
            </a:r>
          </a:p>
        </p:txBody>
      </p:sp>
    </p:spTree>
    <p:extLst>
      <p:ext uri="{BB962C8B-B14F-4D97-AF65-F5344CB8AC3E}">
        <p14:creationId xmlns:p14="http://schemas.microsoft.com/office/powerpoint/2010/main" val="22257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79266" y="2282829"/>
            <a:ext cx="8515350" cy="4351338"/>
          </a:xfrm>
        </p:spPr>
        <p:txBody>
          <a:bodyPr>
            <a:normAutofit/>
          </a:bodyPr>
          <a:lstStyle/>
          <a:p>
            <a:pPr marL="0" indent="0" algn="ctr">
              <a:buNone/>
            </a:pPr>
            <a:r>
              <a:rPr lang="en-US" dirty="0">
                <a:latin typeface="Avenir Book" charset="0"/>
                <a:ea typeface="Avenir Book" charset="0"/>
                <a:cs typeface="Avenir Book" charset="0"/>
              </a:rPr>
              <a:t>Finally the day arrives when the wedding is to take place and Johnny Lingo enters the village, driving cattle down the grassy path to </a:t>
            </a:r>
            <a:r>
              <a:rPr lang="en-US" dirty="0" err="1">
                <a:latin typeface="Avenir Book" charset="0"/>
                <a:ea typeface="Avenir Book" charset="0"/>
                <a:cs typeface="Avenir Book" charset="0"/>
              </a:rPr>
              <a:t>Mahana's</a:t>
            </a:r>
            <a:r>
              <a:rPr lang="en-US" dirty="0">
                <a:latin typeface="Avenir Book" charset="0"/>
                <a:ea typeface="Avenir Book" charset="0"/>
                <a:cs typeface="Avenir Book" charset="0"/>
              </a:rPr>
              <a:t> house.  All the people run out of their houses and look as Johnny Lingo leads the cows down the street.  </a:t>
            </a:r>
          </a:p>
        </p:txBody>
      </p:sp>
    </p:spTree>
    <p:extLst>
      <p:ext uri="{BB962C8B-B14F-4D97-AF65-F5344CB8AC3E}">
        <p14:creationId xmlns:p14="http://schemas.microsoft.com/office/powerpoint/2010/main" val="14528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3" name="Content Placeholder 2"/>
          <p:cNvSpPr>
            <a:spLocks noGrp="1"/>
          </p:cNvSpPr>
          <p:nvPr>
            <p:ph idx="1"/>
          </p:nvPr>
        </p:nvSpPr>
        <p:spPr>
          <a:xfrm>
            <a:off x="441612" y="2054227"/>
            <a:ext cx="8307532" cy="4351338"/>
          </a:xfrm>
        </p:spPr>
        <p:txBody>
          <a:bodyPr/>
          <a:lstStyle/>
          <a:p>
            <a:pPr marL="0" indent="0" algn="ctr">
              <a:buNone/>
            </a:pPr>
            <a:r>
              <a:rPr lang="en-US" dirty="0">
                <a:latin typeface="Avenir Book" charset="0"/>
                <a:ea typeface="Avenir Book" charset="0"/>
                <a:cs typeface="Avenir Book" charset="0"/>
              </a:rPr>
              <a:t>They count: one, two, three cows bawling and screaming as they come down the dusty road.  They count: four, five, six cows.  Then another group of black and white cows come following in the dust.  Can you believe it: seven, eight cows?!!  Never in the history of the village has such a high value been put on a single woman.  </a:t>
            </a:r>
            <a:r>
              <a:rPr lang="en-US" dirty="0" err="1">
                <a:latin typeface="Avenir Book" charset="0"/>
                <a:ea typeface="Avenir Book" charset="0"/>
                <a:cs typeface="Avenir Book" charset="0"/>
              </a:rPr>
              <a:t>Mahana</a:t>
            </a:r>
            <a:r>
              <a:rPr lang="en-US" dirty="0">
                <a:latin typeface="Avenir Book" charset="0"/>
                <a:ea typeface="Avenir Book" charset="0"/>
                <a:cs typeface="Avenir Book" charset="0"/>
              </a:rPr>
              <a:t>?  Such a tiny little waif of a woman.</a:t>
            </a:r>
          </a:p>
        </p:txBody>
      </p:sp>
    </p:spTree>
    <p:extLst>
      <p:ext uri="{BB962C8B-B14F-4D97-AF65-F5344CB8AC3E}">
        <p14:creationId xmlns:p14="http://schemas.microsoft.com/office/powerpoint/2010/main" val="532039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32560" y="1175619"/>
            <a:ext cx="7886700" cy="1325563"/>
          </a:xfrm>
        </p:spPr>
        <p:txBody>
          <a:bodyPr>
            <a:normAutofit fontScale="90000"/>
          </a:bodyPr>
          <a:lstStyle/>
          <a:p>
            <a:r>
              <a:rPr lang="en-US" b="1" dirty="0">
                <a:effectLst>
                  <a:outerShdw blurRad="38100" dist="38100" dir="2700000" algn="tl">
                    <a:srgbClr val="000000">
                      <a:alpha val="43137"/>
                    </a:srgbClr>
                  </a:outerShdw>
                </a:effectLst>
                <a:latin typeface="Avenir Book" charset="0"/>
                <a:ea typeface="Avenir Book" charset="0"/>
                <a:cs typeface="Avenir Book" charset="0"/>
              </a:rPr>
              <a:t>V. Children in a Divided Home</a:t>
            </a:r>
            <a:br>
              <a:rPr lang="en-US" b="1" dirty="0">
                <a:effectLst>
                  <a:outerShdw blurRad="38100" dist="38100" dir="2700000" algn="tl">
                    <a:srgbClr val="000000">
                      <a:alpha val="43137"/>
                    </a:srgbClr>
                  </a:outerShdw>
                </a:effectLst>
                <a:latin typeface="Avenir Book" charset="0"/>
                <a:ea typeface="Avenir Book" charset="0"/>
                <a:cs typeface="Avenir Book" charset="0"/>
              </a:rPr>
            </a:br>
            <a:endParaRPr lang="en-US" dirty="0">
              <a:latin typeface="Avenir Book" charset="0"/>
              <a:ea typeface="Avenir Book" charset="0"/>
              <a:cs typeface="Avenir Book" charset="0"/>
            </a:endParaRPr>
          </a:p>
        </p:txBody>
      </p:sp>
      <p:sp>
        <p:nvSpPr>
          <p:cNvPr id="3" name="Content Placeholder 2"/>
          <p:cNvSpPr>
            <a:spLocks noGrp="1"/>
          </p:cNvSpPr>
          <p:nvPr>
            <p:ph idx="1"/>
          </p:nvPr>
        </p:nvSpPr>
        <p:spPr>
          <a:xfrm>
            <a:off x="628649" y="2075008"/>
            <a:ext cx="7990611" cy="4351338"/>
          </a:xfrm>
        </p:spPr>
        <p:txBody>
          <a:bodyPr>
            <a:normAutofit/>
          </a:bodyPr>
          <a:lstStyle/>
          <a:p>
            <a:r>
              <a:rPr lang="en-US" sz="2400" dirty="0">
                <a:latin typeface="Avenir Book" charset="0"/>
                <a:ea typeface="Avenir Book" charset="0"/>
                <a:cs typeface="Avenir Book" charset="0"/>
              </a:rPr>
              <a:t>Understand the child's stage of spiritual development</a:t>
            </a:r>
          </a:p>
          <a:p>
            <a:r>
              <a:rPr lang="en-US" sz="2400" dirty="0">
                <a:latin typeface="Avenir Book" charset="0"/>
                <a:ea typeface="Avenir Book" charset="0"/>
                <a:cs typeface="Avenir Book" charset="0"/>
              </a:rPr>
              <a:t>Accept the fact that your children are the product of two parents</a:t>
            </a:r>
          </a:p>
          <a:p>
            <a:r>
              <a:rPr lang="en-US" sz="2400" dirty="0">
                <a:latin typeface="Avenir Book" charset="0"/>
                <a:ea typeface="Avenir Book" charset="0"/>
                <a:cs typeface="Avenir Book" charset="0"/>
              </a:rPr>
              <a:t>Accept the fact that some issues will never be resolved</a:t>
            </a:r>
          </a:p>
          <a:p>
            <a:r>
              <a:rPr lang="en-US" sz="2400" dirty="0">
                <a:latin typeface="Avenir Book" charset="0"/>
                <a:ea typeface="Avenir Book" charset="0"/>
                <a:cs typeface="Avenir Book" charset="0"/>
              </a:rPr>
              <a:t>Be aware that you are modeling your message.</a:t>
            </a:r>
          </a:p>
          <a:p>
            <a:r>
              <a:rPr lang="en-US" sz="2400" dirty="0">
                <a:latin typeface="Avenir Book" charset="0"/>
                <a:ea typeface="Avenir Book" charset="0"/>
                <a:cs typeface="Avenir Book" charset="0"/>
              </a:rPr>
              <a:t>The ultimate goal of child raising is self-control</a:t>
            </a:r>
          </a:p>
          <a:p>
            <a:r>
              <a:rPr lang="en-US" sz="2400" dirty="0">
                <a:latin typeface="Avenir Book" charset="0"/>
                <a:ea typeface="Avenir Book" charset="0"/>
                <a:cs typeface="Avenir Book" charset="0"/>
              </a:rPr>
              <a:t>Accept young adults unconditionally, in spite of choices of lifestyle they have made.</a:t>
            </a:r>
          </a:p>
        </p:txBody>
      </p:sp>
    </p:spTree>
    <p:extLst>
      <p:ext uri="{BB962C8B-B14F-4D97-AF65-F5344CB8AC3E}">
        <p14:creationId xmlns:p14="http://schemas.microsoft.com/office/powerpoint/2010/main" val="156402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45521" y="905458"/>
            <a:ext cx="8681605" cy="1325563"/>
          </a:xfrm>
        </p:spPr>
        <p:txBody>
          <a:bodyPr>
            <a:normAutofit/>
          </a:bodyPr>
          <a:lstStyle/>
          <a:p>
            <a:r>
              <a:rPr lang="en-US" sz="3200" b="1" dirty="0">
                <a:latin typeface="Avenir Book" charset="0"/>
                <a:ea typeface="Avenir Book" charset="0"/>
                <a:cs typeface="Avenir Book" charset="0"/>
              </a:rPr>
              <a:t>VI. Commitment to Making Marriage Work </a:t>
            </a:r>
          </a:p>
        </p:txBody>
      </p:sp>
      <p:sp>
        <p:nvSpPr>
          <p:cNvPr id="3" name="Content Placeholder 2"/>
          <p:cNvSpPr>
            <a:spLocks noGrp="1"/>
          </p:cNvSpPr>
          <p:nvPr>
            <p:ph idx="1"/>
          </p:nvPr>
        </p:nvSpPr>
        <p:spPr>
          <a:xfrm>
            <a:off x="628650" y="2095791"/>
            <a:ext cx="7886700" cy="4351338"/>
          </a:xfrm>
        </p:spPr>
        <p:txBody>
          <a:bodyPr>
            <a:normAutofit/>
          </a:bodyPr>
          <a:lstStyle/>
          <a:p>
            <a:pPr marL="0" indent="0" algn="ctr">
              <a:buNone/>
            </a:pPr>
            <a:r>
              <a:rPr lang="en-US" sz="2400" dirty="0">
                <a:latin typeface="Avenir Book" charset="0"/>
                <a:ea typeface="Avenir Book" charset="0"/>
                <a:cs typeface="Avenir Book" charset="0"/>
              </a:rPr>
              <a:t>This section deals with commitment in making marriage work. Think about it. Have you undergone a change in your own life in the area of religion? If you answered “yes” then put yourself in your spouse’s shoes for a minute. What do you think he feels when he is confronted with a whole new value system in the person that he is married to? To hang on despite this change is what commitment is all about. It’s not easy! </a:t>
            </a:r>
          </a:p>
        </p:txBody>
      </p:sp>
    </p:spTree>
    <p:extLst>
      <p:ext uri="{BB962C8B-B14F-4D97-AF65-F5344CB8AC3E}">
        <p14:creationId xmlns:p14="http://schemas.microsoft.com/office/powerpoint/2010/main" val="539287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3958" y="843109"/>
            <a:ext cx="8515350" cy="1325563"/>
          </a:xfrm>
        </p:spPr>
        <p:txBody>
          <a:bodyPr>
            <a:normAutofit/>
          </a:bodyPr>
          <a:lstStyle/>
          <a:p>
            <a:r>
              <a:rPr lang="en-US" sz="4000" b="1" dirty="0">
                <a:latin typeface="Avenir Book" charset="0"/>
                <a:ea typeface="Avenir Book" charset="0"/>
                <a:cs typeface="Avenir Book" charset="0"/>
              </a:rPr>
              <a:t>VII. Putting Things Into Perspective</a:t>
            </a:r>
          </a:p>
        </p:txBody>
      </p:sp>
      <p:sp>
        <p:nvSpPr>
          <p:cNvPr id="3" name="Content Placeholder 2"/>
          <p:cNvSpPr>
            <a:spLocks noGrp="1"/>
          </p:cNvSpPr>
          <p:nvPr>
            <p:ph idx="1"/>
          </p:nvPr>
        </p:nvSpPr>
        <p:spPr>
          <a:xfrm>
            <a:off x="857252" y="2490645"/>
            <a:ext cx="6977495" cy="4351338"/>
          </a:xfrm>
        </p:spPr>
        <p:txBody>
          <a:bodyPr/>
          <a:lstStyle/>
          <a:p>
            <a:pPr marL="0" indent="0" algn="ctr">
              <a:buNone/>
            </a:pPr>
            <a:r>
              <a:rPr lang="en-US" i="1">
                <a:latin typeface="Avenir Book" charset="0"/>
                <a:ea typeface="Avenir Book" charset="0"/>
                <a:cs typeface="Avenir Book" charset="0"/>
              </a:rPr>
              <a:t>God grant me the serenity</a:t>
            </a:r>
            <a:br>
              <a:rPr lang="en-US" i="1">
                <a:latin typeface="Avenir Book" charset="0"/>
                <a:ea typeface="Avenir Book" charset="0"/>
                <a:cs typeface="Avenir Book" charset="0"/>
              </a:rPr>
            </a:br>
            <a:r>
              <a:rPr lang="en-US" i="1">
                <a:latin typeface="Avenir Book" charset="0"/>
                <a:ea typeface="Avenir Book" charset="0"/>
                <a:cs typeface="Avenir Book" charset="0"/>
              </a:rPr>
              <a:t>To accept the things I cannot change, The courage to change the things I can, And the wisdom to know the difference</a:t>
            </a:r>
            <a:r>
              <a:rPr lang="en-US">
                <a:latin typeface="Avenir Book" charset="0"/>
                <a:ea typeface="Avenir Book" charset="0"/>
                <a:cs typeface="Avenir Book" charset="0"/>
              </a:rPr>
              <a:t>. </a:t>
            </a:r>
          </a:p>
        </p:txBody>
      </p:sp>
    </p:spTree>
    <p:extLst>
      <p:ext uri="{BB962C8B-B14F-4D97-AF65-F5344CB8AC3E}">
        <p14:creationId xmlns:p14="http://schemas.microsoft.com/office/powerpoint/2010/main" val="294077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171450" y="1196399"/>
            <a:ext cx="9741477" cy="1325563"/>
          </a:xfrm>
        </p:spPr>
        <p:txBody>
          <a:bodyPr>
            <a:noAutofit/>
          </a:bodyPr>
          <a:lstStyle/>
          <a:p>
            <a:r>
              <a:rPr lang="en-US" sz="3600" b="1" dirty="0">
                <a:solidFill>
                  <a:schemeClr val="bg1"/>
                </a:solidFill>
                <a:latin typeface="Avenir Book" charset="0"/>
                <a:ea typeface="Avenir Book" charset="0"/>
                <a:cs typeface="Avenir Book" charset="0"/>
              </a:rPr>
              <a:t>A. Accept The Things You Cannot Change</a:t>
            </a:r>
            <a:br>
              <a:rPr lang="en-US" sz="3600" b="1" dirty="0">
                <a:solidFill>
                  <a:schemeClr val="bg1"/>
                </a:solidFill>
                <a:latin typeface="Avenir Book" charset="0"/>
                <a:ea typeface="Avenir Book" charset="0"/>
                <a:cs typeface="Avenir Book" charset="0"/>
              </a:rPr>
            </a:br>
            <a:r>
              <a:rPr lang="en-US" sz="3600" dirty="0">
                <a:solidFill>
                  <a:schemeClr val="bg1"/>
                </a:solidFill>
                <a:latin typeface="Avenir Book" charset="0"/>
                <a:ea typeface="Avenir Book" charset="0"/>
                <a:cs typeface="Avenir Book" charset="0"/>
              </a:rPr>
              <a:t> </a:t>
            </a:r>
          </a:p>
        </p:txBody>
      </p:sp>
      <p:sp>
        <p:nvSpPr>
          <p:cNvPr id="3" name="Content Placeholder 2"/>
          <p:cNvSpPr>
            <a:spLocks noGrp="1"/>
          </p:cNvSpPr>
          <p:nvPr>
            <p:ph idx="1"/>
          </p:nvPr>
        </p:nvSpPr>
        <p:spPr>
          <a:xfrm>
            <a:off x="628650" y="2490644"/>
            <a:ext cx="7886700" cy="1125393"/>
          </a:xfrm>
        </p:spPr>
        <p:txBody>
          <a:bodyPr/>
          <a:lstStyle/>
          <a:p>
            <a:pPr marL="0" indent="0">
              <a:buNone/>
            </a:pPr>
            <a:r>
              <a:rPr lang="en-US" dirty="0">
                <a:latin typeface="Avenir Book" charset="0"/>
                <a:ea typeface="Avenir Book" charset="0"/>
                <a:cs typeface="Avenir Book" charset="0"/>
              </a:rPr>
              <a:t>If you are married to a non-believing spouse, </a:t>
            </a:r>
            <a:r>
              <a:rPr lang="en-US">
                <a:latin typeface="Avenir Book" charset="0"/>
                <a:ea typeface="Avenir Book" charset="0"/>
                <a:cs typeface="Avenir Book" charset="0"/>
              </a:rPr>
              <a:t>you need to accept the fact:</a:t>
            </a:r>
          </a:p>
        </p:txBody>
      </p:sp>
    </p:spTree>
    <p:extLst>
      <p:ext uri="{BB962C8B-B14F-4D97-AF65-F5344CB8AC3E}">
        <p14:creationId xmlns:p14="http://schemas.microsoft.com/office/powerpoint/2010/main" val="713349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2116573"/>
            <a:ext cx="7886700" cy="4351338"/>
          </a:xfrm>
        </p:spPr>
        <p:txBody>
          <a:bodyPr/>
          <a:lstStyle/>
          <a:p>
            <a:pPr marL="0" indent="0" algn="ctr">
              <a:buNone/>
            </a:pPr>
            <a:r>
              <a:rPr lang="en-US" dirty="0">
                <a:latin typeface="Avenir Book" charset="0"/>
                <a:ea typeface="Avenir Book" charset="0"/>
                <a:cs typeface="Avenir Book" charset="0"/>
              </a:rPr>
              <a:t>Remember, terminating a marriage relationship is like unweaving a thick rope, fiber by fiber.  The process is painful and tiring.  When you are finished you are left with nothing more than a shapeless mass of dry straw.  It is far easier to put one's energy into repairing and rebuilding the torn strands than to unravel the whole mass.	</a:t>
            </a:r>
          </a:p>
        </p:txBody>
      </p:sp>
    </p:spTree>
    <p:extLst>
      <p:ext uri="{BB962C8B-B14F-4D97-AF65-F5344CB8AC3E}">
        <p14:creationId xmlns:p14="http://schemas.microsoft.com/office/powerpoint/2010/main" val="1158219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58484" y="635291"/>
            <a:ext cx="8515350" cy="1325563"/>
          </a:xfrm>
        </p:spPr>
        <p:txBody>
          <a:bodyPr>
            <a:normAutofit/>
          </a:bodyPr>
          <a:lstStyle/>
          <a:p>
            <a:pPr algn="ctr"/>
            <a:r>
              <a:rPr lang="en-US" sz="4000" b="1" dirty="0">
                <a:solidFill>
                  <a:schemeClr val="bg1"/>
                </a:solidFill>
                <a:latin typeface="Avenir Book" charset="0"/>
                <a:ea typeface="Avenir Book" charset="0"/>
                <a:cs typeface="Avenir Book" charset="0"/>
              </a:rPr>
              <a:t>B. Have Courage To Change The Things You Can</a:t>
            </a:r>
            <a:endParaRPr lang="en-US" sz="4000" dirty="0">
              <a:solidFill>
                <a:schemeClr val="bg1"/>
              </a:solidFill>
              <a:latin typeface="Avenir Book" charset="0"/>
              <a:ea typeface="Avenir Book" charset="0"/>
              <a:cs typeface="Avenir Book" charset="0"/>
            </a:endParaRPr>
          </a:p>
        </p:txBody>
      </p:sp>
      <p:sp>
        <p:nvSpPr>
          <p:cNvPr id="3" name="Content Placeholder 2"/>
          <p:cNvSpPr>
            <a:spLocks noGrp="1"/>
          </p:cNvSpPr>
          <p:nvPr>
            <p:ph idx="1"/>
          </p:nvPr>
        </p:nvSpPr>
        <p:spPr>
          <a:xfrm>
            <a:off x="628650" y="2345168"/>
            <a:ext cx="7886700" cy="4351338"/>
          </a:xfrm>
        </p:spPr>
        <p:txBody>
          <a:bodyPr/>
          <a:lstStyle/>
          <a:p>
            <a:r>
              <a:rPr lang="en-US" dirty="0">
                <a:latin typeface="Avenir Book" charset="0"/>
                <a:ea typeface="Avenir Book" charset="0"/>
                <a:cs typeface="Avenir Book" charset="0"/>
              </a:rPr>
              <a:t>Let me ask you a question: What things can be changed in your relationship as it stands now? Here are some suggestions: </a:t>
            </a:r>
          </a:p>
          <a:p>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577641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 y="-70824"/>
            <a:ext cx="9144350" cy="6928824"/>
          </a:xfrm>
          <a:prstGeom prst="rect">
            <a:avLst/>
          </a:prstGeom>
        </p:spPr>
      </p:pic>
      <p:sp>
        <p:nvSpPr>
          <p:cNvPr id="3" name="Content Placeholder 2"/>
          <p:cNvSpPr>
            <a:spLocks noGrp="1"/>
          </p:cNvSpPr>
          <p:nvPr>
            <p:ph idx="1"/>
          </p:nvPr>
        </p:nvSpPr>
        <p:spPr>
          <a:xfrm>
            <a:off x="898815" y="2324387"/>
            <a:ext cx="7455477" cy="4351338"/>
          </a:xfrm>
        </p:spPr>
        <p:txBody>
          <a:bodyPr/>
          <a:lstStyle/>
          <a:p>
            <a:pPr marL="0" indent="0" algn="ctr">
              <a:buNone/>
            </a:pPr>
            <a:r>
              <a:rPr lang="en-US" dirty="0">
                <a:latin typeface="Avenir Book" charset="0"/>
                <a:ea typeface="Avenir Book" charset="0"/>
                <a:cs typeface="Avenir Book" charset="0"/>
              </a:rPr>
              <a:t>"Marriage is more like an airplane than a rock.  You have to commit the thing to flight, and then it creaks and groans. And keeping it airborne depends entirely on attitude.  Working at it, though, we can fly forever.  Only she/he and I will know how hard it has been, or how worthwhile." </a:t>
            </a:r>
          </a:p>
          <a:p>
            <a:pPr marL="0" indent="0" algn="ctr">
              <a:buNone/>
            </a:pPr>
            <a:r>
              <a:rPr lang="en-US" dirty="0">
                <a:latin typeface="Avenir Book" charset="0"/>
                <a:ea typeface="Avenir Book" charset="0"/>
                <a:cs typeface="Avenir Book" charset="0"/>
              </a:rPr>
              <a:t>(Michael Gant, quoted in San Diego's </a:t>
            </a:r>
            <a:r>
              <a:rPr lang="en-US" i="1" dirty="0">
                <a:latin typeface="Avenir Book" charset="0"/>
                <a:ea typeface="Avenir Book" charset="0"/>
                <a:cs typeface="Avenir Book" charset="0"/>
              </a:rPr>
              <a:t>Union.</a:t>
            </a:r>
            <a:r>
              <a:rPr lang="en-US" dirty="0">
                <a:latin typeface="Avenir Book" charset="0"/>
                <a:ea typeface="Avenir Book" charset="0"/>
                <a:cs typeface="Avenir Book" charset="0"/>
              </a:rPr>
              <a:t>)</a:t>
            </a:r>
          </a:p>
          <a:p>
            <a:pPr marL="0" indent="0" algn="ctr">
              <a:buNone/>
            </a:pPr>
            <a:br>
              <a:rPr lang="en-US" b="1" dirty="0">
                <a:latin typeface="Avenir Book" charset="0"/>
                <a:ea typeface="Avenir Book" charset="0"/>
                <a:cs typeface="Avenir Book" charset="0"/>
              </a:rPr>
            </a:br>
            <a:r>
              <a:rPr lang="en-US" dirty="0">
                <a:latin typeface="Avenir Book" charset="0"/>
                <a:ea typeface="Avenir Book" charset="0"/>
                <a:cs typeface="Avenir Book" charset="0"/>
              </a:rPr>
              <a:t>	</a:t>
            </a:r>
          </a:p>
          <a:p>
            <a:pPr marL="0" indent="0" algn="ctr">
              <a:buNone/>
            </a:pP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69875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197424" y="1356015"/>
            <a:ext cx="9071265" cy="857250"/>
          </a:xfrm>
        </p:spPr>
        <p:txBody>
          <a:bodyPr>
            <a:noAutofit/>
          </a:bodyPr>
          <a:lstStyle/>
          <a:p>
            <a:pPr algn="ctr"/>
            <a:r>
              <a:rPr lang="en-US" sz="4000" b="1" dirty="0">
                <a:solidFill>
                  <a:schemeClr val="bg1"/>
                </a:solidFill>
                <a:effectLst>
                  <a:outerShdw blurRad="38100" dist="38100" dir="2700000" algn="tl">
                    <a:srgbClr val="000000">
                      <a:alpha val="43137"/>
                    </a:srgbClr>
                  </a:outerShdw>
                </a:effectLst>
                <a:latin typeface="Avenir Book" charset="0"/>
                <a:ea typeface="Avenir Book" charset="0"/>
                <a:cs typeface="Avenir Book" charset="0"/>
              </a:rPr>
              <a:t>A. THE STAGES OF ACCEPTANCE</a:t>
            </a:r>
            <a:br>
              <a:rPr lang="en-US" sz="4000" dirty="0">
                <a:solidFill>
                  <a:schemeClr val="bg1"/>
                </a:solidFill>
                <a:effectLst>
                  <a:outerShdw blurRad="38100" dist="38100" dir="2700000" algn="tl">
                    <a:srgbClr val="000000">
                      <a:alpha val="43137"/>
                    </a:srgbClr>
                  </a:outerShdw>
                </a:effectLst>
                <a:latin typeface="Avenir Book" charset="0"/>
                <a:ea typeface="Avenir Book" charset="0"/>
                <a:cs typeface="Avenir Book" charset="0"/>
              </a:rPr>
            </a:br>
            <a:endParaRPr lang="en-US" sz="4000" dirty="0">
              <a:solidFill>
                <a:schemeClr val="bg1"/>
              </a:solidFill>
              <a:effectLst>
                <a:outerShdw blurRad="38100" dist="38100" dir="2700000" algn="tl">
                  <a:srgbClr val="000000">
                    <a:alpha val="43137"/>
                  </a:srgbClr>
                </a:outerShdw>
              </a:effectLst>
              <a:latin typeface="Avenir Book" charset="0"/>
              <a:ea typeface="Avenir Book" charset="0"/>
              <a:cs typeface="Avenir Book" charset="0"/>
            </a:endParaRPr>
          </a:p>
        </p:txBody>
      </p:sp>
      <p:sp>
        <p:nvSpPr>
          <p:cNvPr id="3" name="Content Placeholder 2"/>
          <p:cNvSpPr>
            <a:spLocks noGrp="1"/>
          </p:cNvSpPr>
          <p:nvPr>
            <p:ph idx="1"/>
          </p:nvPr>
        </p:nvSpPr>
        <p:spPr>
          <a:xfrm>
            <a:off x="1205345" y="1828801"/>
            <a:ext cx="4114800" cy="3394472"/>
          </a:xfrm>
        </p:spPr>
        <p:txBody>
          <a:bodyPr>
            <a:normAutofit/>
          </a:bodyPr>
          <a:lstStyle/>
          <a:p>
            <a:pPr marL="0" indent="0">
              <a:buNone/>
            </a:pPr>
            <a:endParaRPr lang="en-US" sz="2700" b="1" dirty="0">
              <a:latin typeface="Avenir Book" charset="0"/>
              <a:ea typeface="Avenir Book" charset="0"/>
              <a:cs typeface="Avenir Book" charset="0"/>
            </a:endParaRPr>
          </a:p>
          <a:p>
            <a:pPr marL="385763" indent="-385763">
              <a:buFont typeface="+mj-lt"/>
              <a:buAutoNum type="arabicPeriod"/>
            </a:pPr>
            <a:r>
              <a:rPr lang="en-US" sz="2700" b="1" dirty="0">
                <a:latin typeface="Avenir Book" charset="0"/>
                <a:ea typeface="Avenir Book" charset="0"/>
                <a:cs typeface="Avenir Book" charset="0"/>
              </a:rPr>
              <a:t>Hostile </a:t>
            </a:r>
          </a:p>
          <a:p>
            <a:pPr marL="385763" indent="-385763">
              <a:buFont typeface="+mj-lt"/>
              <a:buAutoNum type="arabicPeriod"/>
            </a:pPr>
            <a:r>
              <a:rPr lang="en-US" sz="2700" b="1" dirty="0">
                <a:latin typeface="Avenir Book" charset="0"/>
                <a:ea typeface="Avenir Book" charset="0"/>
                <a:cs typeface="Avenir Book" charset="0"/>
              </a:rPr>
              <a:t>Neutral</a:t>
            </a:r>
          </a:p>
          <a:p>
            <a:pPr marL="385763" indent="-385763">
              <a:buFont typeface="+mj-lt"/>
              <a:buAutoNum type="arabicPeriod"/>
            </a:pPr>
            <a:r>
              <a:rPr lang="en-US" sz="2700" b="1" dirty="0">
                <a:latin typeface="Avenir Book" charset="0"/>
                <a:ea typeface="Avenir Book" charset="0"/>
                <a:cs typeface="Avenir Book" charset="0"/>
              </a:rPr>
              <a:t>Detached Interest </a:t>
            </a:r>
          </a:p>
          <a:p>
            <a:pPr marL="385763" indent="-385763">
              <a:buFont typeface="+mj-lt"/>
              <a:buAutoNum type="arabicPeriod"/>
            </a:pPr>
            <a:r>
              <a:rPr lang="en-US" sz="2700" b="1" dirty="0">
                <a:latin typeface="Avenir Book" charset="0"/>
                <a:ea typeface="Avenir Book" charset="0"/>
                <a:cs typeface="Avenir Book" charset="0"/>
              </a:rPr>
              <a:t>Investigative Stage</a:t>
            </a:r>
          </a:p>
          <a:p>
            <a:pPr marL="385763" indent="-385763">
              <a:buFont typeface="+mj-lt"/>
              <a:buAutoNum type="arabicPeriod"/>
            </a:pPr>
            <a:r>
              <a:rPr lang="en-US" sz="2700" b="1" dirty="0">
                <a:latin typeface="Avenir Book" charset="0"/>
                <a:ea typeface="Avenir Book" charset="0"/>
                <a:cs typeface="Avenir Book" charset="0"/>
              </a:rPr>
              <a:t>Decision Making Time!</a:t>
            </a:r>
          </a:p>
          <a:p>
            <a:pPr marL="0" indent="0">
              <a:buNone/>
            </a:pPr>
            <a:endParaRPr lang="en-US" sz="2700" dirty="0">
              <a:latin typeface="Avenir Book" charset="0"/>
              <a:ea typeface="Avenir Book" charset="0"/>
              <a:cs typeface="Avenir Book" charset="0"/>
            </a:endParaRPr>
          </a:p>
          <a:p>
            <a:pPr marL="0" indent="0">
              <a:buNone/>
            </a:pPr>
            <a:endParaRPr lang="en-US" sz="2700" dirty="0">
              <a:latin typeface="Avenir Book" charset="0"/>
              <a:ea typeface="Avenir Book" charset="0"/>
              <a:cs typeface="Avenir Book" charset="0"/>
            </a:endParaRPr>
          </a:p>
          <a:p>
            <a:endParaRPr lang="en-US" sz="2700" dirty="0">
              <a:latin typeface="Avenir Book" charset="0"/>
              <a:ea typeface="Avenir Book" charset="0"/>
              <a:cs typeface="Avenir Book" charset="0"/>
            </a:endParaRPr>
          </a:p>
        </p:txBody>
      </p:sp>
    </p:spTree>
    <p:extLst>
      <p:ext uri="{BB962C8B-B14F-4D97-AF65-F5344CB8AC3E}">
        <p14:creationId xmlns:p14="http://schemas.microsoft.com/office/powerpoint/2010/main" val="121438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7085" y="2116572"/>
            <a:ext cx="8141277" cy="4351338"/>
          </a:xfrm>
        </p:spPr>
        <p:txBody>
          <a:bodyPr/>
          <a:lstStyle/>
          <a:p>
            <a:pPr marL="0" indent="0" algn="ctr">
              <a:buNone/>
            </a:pPr>
            <a:r>
              <a:rPr lang="en-US" dirty="0">
                <a:latin typeface="Avenir Book" charset="0"/>
                <a:ea typeface="Avenir Book" charset="0"/>
                <a:cs typeface="Avenir Book" charset="0"/>
              </a:rPr>
              <a:t>Wouldn’t it be easy if good communication in tense times like the one that we just talked about were a given in every marriage? If good open communication were handed to us on our wedding day along with our marriage licenses and our wedding gifts from friends and relatives? </a:t>
            </a:r>
          </a:p>
        </p:txBody>
      </p:sp>
    </p:spTree>
    <p:extLst>
      <p:ext uri="{BB962C8B-B14F-4D97-AF65-F5344CB8AC3E}">
        <p14:creationId xmlns:p14="http://schemas.microsoft.com/office/powerpoint/2010/main" val="46810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2394" y="2220483"/>
            <a:ext cx="8307532" cy="2413866"/>
          </a:xfrm>
        </p:spPr>
        <p:txBody>
          <a:bodyPr/>
          <a:lstStyle/>
          <a:p>
            <a:pPr marL="0" indent="0" algn="ctr">
              <a:buNone/>
            </a:pPr>
            <a:r>
              <a:rPr lang="en-US" dirty="0">
                <a:latin typeface="Avenir Book" charset="0"/>
                <a:ea typeface="Avenir Book" charset="0"/>
                <a:cs typeface="Avenir Book" charset="0"/>
              </a:rPr>
              <a:t>Let us remember that effective communication consists of all three aspects: verbal, vocal and visual. What we say, what we do or even our tone of voice affects the message we are sending. </a:t>
            </a:r>
          </a:p>
        </p:txBody>
      </p:sp>
    </p:spTree>
    <p:extLst>
      <p:ext uri="{BB962C8B-B14F-4D97-AF65-F5344CB8AC3E}">
        <p14:creationId xmlns:p14="http://schemas.microsoft.com/office/powerpoint/2010/main" val="198501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3" name="Content Placeholder 2"/>
          <p:cNvSpPr>
            <a:spLocks noGrp="1"/>
          </p:cNvSpPr>
          <p:nvPr>
            <p:ph idx="1"/>
          </p:nvPr>
        </p:nvSpPr>
        <p:spPr>
          <a:xfrm>
            <a:off x="311726" y="2303607"/>
            <a:ext cx="8582891" cy="4351338"/>
          </a:xfrm>
        </p:spPr>
        <p:txBody>
          <a:bodyPr/>
          <a:lstStyle/>
          <a:p>
            <a:pPr marL="0" indent="0" algn="ctr">
              <a:buNone/>
            </a:pPr>
            <a:r>
              <a:rPr lang="en-US" dirty="0">
                <a:latin typeface="Avenir Book" charset="0"/>
                <a:ea typeface="Avenir Book" charset="0"/>
                <a:cs typeface="Avenir Book" charset="0"/>
              </a:rPr>
              <a:t>Many of us communicate in ways that are misleading. This can be because we are afraid to say what’s truly on our mind for fear of hurting the other person, or we just don’t know how to communicate openly and honestly even when we try. </a:t>
            </a:r>
          </a:p>
        </p:txBody>
      </p:sp>
    </p:spTree>
    <p:extLst>
      <p:ext uri="{BB962C8B-B14F-4D97-AF65-F5344CB8AC3E}">
        <p14:creationId xmlns:p14="http://schemas.microsoft.com/office/powerpoint/2010/main" val="423736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926238"/>
            <a:ext cx="7886700" cy="1325563"/>
          </a:xfrm>
        </p:spPr>
        <p:txBody>
          <a:bodyPr/>
          <a:lstStyle/>
          <a:p>
            <a:r>
              <a:rPr lang="en-US" b="1" dirty="0">
                <a:latin typeface="Avenir Book" charset="0"/>
                <a:ea typeface="Avenir Book" charset="0"/>
                <a:cs typeface="Avenir Book" charset="0"/>
              </a:rPr>
              <a:t>II. Communication Skills</a:t>
            </a:r>
          </a:p>
        </p:txBody>
      </p:sp>
      <p:sp>
        <p:nvSpPr>
          <p:cNvPr id="3" name="Content Placeholder 2"/>
          <p:cNvSpPr>
            <a:spLocks noGrp="1"/>
          </p:cNvSpPr>
          <p:nvPr>
            <p:ph idx="1"/>
          </p:nvPr>
        </p:nvSpPr>
        <p:spPr>
          <a:xfrm>
            <a:off x="690996" y="2469861"/>
            <a:ext cx="7886700" cy="2455430"/>
          </a:xfrm>
        </p:spPr>
        <p:txBody>
          <a:bodyPr/>
          <a:lstStyle/>
          <a:p>
            <a:pPr marL="514350" indent="-514350">
              <a:buAutoNum type="alphaLcPeriod"/>
            </a:pPr>
            <a:r>
              <a:rPr lang="en-US" b="1" dirty="0">
                <a:latin typeface="Avenir Book" charset="0"/>
                <a:ea typeface="Avenir Book" charset="0"/>
                <a:cs typeface="Avenir Book" charset="0"/>
              </a:rPr>
              <a:t>Vulnerability </a:t>
            </a:r>
          </a:p>
          <a:p>
            <a:pPr marL="514350" indent="-514350">
              <a:buFont typeface="Arial" panose="020B0604020202020204" pitchFamily="34" charset="0"/>
              <a:buAutoNum type="alphaLcPeriod"/>
            </a:pPr>
            <a:r>
              <a:rPr lang="en-US" b="1" dirty="0">
                <a:latin typeface="Avenir Book" charset="0"/>
                <a:ea typeface="Avenir Book" charset="0"/>
                <a:cs typeface="Avenir Book" charset="0"/>
              </a:rPr>
              <a:t>Attentive Listening</a:t>
            </a:r>
          </a:p>
          <a:p>
            <a:pPr marL="514350" indent="-514350">
              <a:buFont typeface="Arial" panose="020B0604020202020204" pitchFamily="34" charset="0"/>
              <a:buAutoNum type="alphaLcPeriod"/>
            </a:pPr>
            <a:r>
              <a:rPr lang="en-US" dirty="0">
                <a:latin typeface="Avenir Book" charset="0"/>
                <a:ea typeface="Avenir Book" charset="0"/>
                <a:cs typeface="Avenir Book" charset="0"/>
              </a:rPr>
              <a:t>Remove Blaming Barrier </a:t>
            </a:r>
          </a:p>
          <a:p>
            <a:pPr marL="514350" indent="-514350">
              <a:buFont typeface="Arial" panose="020B0604020202020204" pitchFamily="34" charset="0"/>
              <a:buAutoNum type="alphaLcPeriod"/>
            </a:pPr>
            <a:r>
              <a:rPr lang="en-US" dirty="0">
                <a:latin typeface="Avenir Book" charset="0"/>
                <a:ea typeface="Avenir Book" charset="0"/>
                <a:cs typeface="Avenir Book" charset="0"/>
              </a:rPr>
              <a:t>Gender Language Differences</a:t>
            </a:r>
          </a:p>
          <a:p>
            <a:pPr marL="0" indent="0">
              <a:buNone/>
            </a:pPr>
            <a:endParaRPr lang="en-US" dirty="0"/>
          </a:p>
          <a:p>
            <a:pPr marL="514350" indent="-514350">
              <a:buAutoNum type="alphaLcPeriod"/>
            </a:pPr>
            <a:endParaRPr lang="en-US" dirty="0">
              <a:latin typeface="Avenir Book" charset="0"/>
              <a:ea typeface="Avenir Book" charset="0"/>
              <a:cs typeface="Avenir Book" charset="0"/>
            </a:endParaRPr>
          </a:p>
          <a:p>
            <a:pPr marL="514350" indent="-514350">
              <a:buAutoNum type="alphaLcPeriod"/>
            </a:pP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89775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3" name="Content Placeholder 2"/>
          <p:cNvSpPr>
            <a:spLocks noGrp="1"/>
          </p:cNvSpPr>
          <p:nvPr>
            <p:ph idx="1"/>
          </p:nvPr>
        </p:nvSpPr>
        <p:spPr>
          <a:xfrm>
            <a:off x="628650" y="2075009"/>
            <a:ext cx="7886700" cy="4351338"/>
          </a:xfrm>
        </p:spPr>
        <p:txBody>
          <a:bodyPr/>
          <a:lstStyle/>
          <a:p>
            <a:pPr marL="0" indent="0" algn="ctr">
              <a:buNone/>
            </a:pPr>
            <a:r>
              <a:rPr lang="en-US" dirty="0">
                <a:latin typeface="Avenir Book" charset="0"/>
                <a:ea typeface="Avenir Book" charset="0"/>
                <a:cs typeface="Avenir Book" charset="0"/>
              </a:rPr>
              <a:t>I am not talking about passive listening, but some active listening. When your spouse begins to share with you some point, and you are listening through the filter of your own perceptual set of values, all of your background, your previous experience, your personal insights all come to play as you attempt to sort out exactly what your spouse is saying to you. </a:t>
            </a:r>
          </a:p>
        </p:txBody>
      </p:sp>
    </p:spTree>
    <p:extLst>
      <p:ext uri="{BB962C8B-B14F-4D97-AF65-F5344CB8AC3E}">
        <p14:creationId xmlns:p14="http://schemas.microsoft.com/office/powerpoint/2010/main" val="185193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5"/>
            <a:ext cx="9241160" cy="685318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0831" y="2220480"/>
            <a:ext cx="8515350" cy="4351338"/>
          </a:xfrm>
        </p:spPr>
        <p:txBody>
          <a:bodyPr/>
          <a:lstStyle/>
          <a:p>
            <a:pPr marL="0" indent="0" algn="ctr">
              <a:buNone/>
            </a:pPr>
            <a:r>
              <a:rPr lang="en-US" dirty="0">
                <a:latin typeface="Avenir Book" charset="0"/>
                <a:ea typeface="Avenir Book" charset="0"/>
                <a:cs typeface="Avenir Book" charset="0"/>
              </a:rPr>
              <a:t>Only if you practice attentive listening—listening not only to words, but to body language and expressions—can you be fairly certain that you are getting the real point that he is trying to make.</a:t>
            </a:r>
          </a:p>
        </p:txBody>
      </p:sp>
    </p:spTree>
    <p:extLst>
      <p:ext uri="{BB962C8B-B14F-4D97-AF65-F5344CB8AC3E}">
        <p14:creationId xmlns:p14="http://schemas.microsoft.com/office/powerpoint/2010/main" val="16818133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1524</TotalTime>
  <Words>1513</Words>
  <Application>Microsoft Macintosh PowerPoint</Application>
  <PresentationFormat>On-screen Show (4:3)</PresentationFormat>
  <Paragraphs>71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Avenir Book</vt:lpstr>
      <vt:lpstr>Calibri</vt:lpstr>
      <vt:lpstr>Calibri Light</vt:lpstr>
      <vt:lpstr>Office Theme</vt:lpstr>
      <vt:lpstr>LOVING  and LEADING YOUR SPOUSE to CHRIST by Rose Otis  </vt:lpstr>
      <vt:lpstr>I.The Problem </vt:lpstr>
      <vt:lpstr>A. THE STAGES OF ACCEPTANCE </vt:lpstr>
      <vt:lpstr>PowerPoint Presentation</vt:lpstr>
      <vt:lpstr>PowerPoint Presentation</vt:lpstr>
      <vt:lpstr>PowerPoint Presentation</vt:lpstr>
      <vt:lpstr>II. Communication Skills</vt:lpstr>
      <vt:lpstr>PowerPoint Presentation</vt:lpstr>
      <vt:lpstr>PowerPoint Presentation</vt:lpstr>
      <vt:lpstr>PowerPoint Presentation</vt:lpstr>
      <vt:lpstr>III. HOW TO DEAL WITH CONFLICT  </vt:lpstr>
      <vt:lpstr>PowerPoint Presentation</vt:lpstr>
      <vt:lpstr>PowerPoint Presentation</vt:lpstr>
      <vt:lpstr>PowerPoint Presentation</vt:lpstr>
      <vt:lpstr>PowerPoint Presentation</vt:lpstr>
      <vt:lpstr>PowerPoint Presentation</vt:lpstr>
      <vt:lpstr>IV. Wooing Your Spouse to the Lord </vt:lpstr>
      <vt:lpstr>PowerPoint Presentation</vt:lpstr>
      <vt:lpstr>PowerPoint Presentation</vt:lpstr>
      <vt:lpstr>PowerPoint Presentation</vt:lpstr>
      <vt:lpstr>PowerPoint Presentation</vt:lpstr>
      <vt:lpstr>PowerPoint Presentation</vt:lpstr>
      <vt:lpstr>V. Children in a Divided Home </vt:lpstr>
      <vt:lpstr>VI. Commitment to Making Marriage Work </vt:lpstr>
      <vt:lpstr>VII. Putting Things Into Perspective</vt:lpstr>
      <vt:lpstr>A. Accept The Things You Cannot Change  </vt:lpstr>
      <vt:lpstr>PowerPoint Presentation</vt:lpstr>
      <vt:lpstr>B. Have Courage To Change The Things You Can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Turner, Rebecca</cp:lastModifiedBy>
  <cp:revision>42</cp:revision>
  <dcterms:created xsi:type="dcterms:W3CDTF">2016-01-25T16:59:20Z</dcterms:created>
  <dcterms:modified xsi:type="dcterms:W3CDTF">2023-09-11T22:09:20Z</dcterms:modified>
</cp:coreProperties>
</file>